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10691813" cy="755967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0000"/>
    <a:srgbClr val="548235"/>
    <a:srgbClr val="80B1DF"/>
    <a:srgbClr val="000000"/>
    <a:srgbClr val="FFC000"/>
    <a:srgbClr val="FFE9A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89A77-C8DF-453A-92E7-7D0BA5B98590}" v="1" dt="2024-10-09T06:48:39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2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16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0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8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05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3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30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3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5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1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5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F5E0-4195-4B01-A0BD-D6EE5EB8866A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EED40-34FA-4D7F-8D34-B178F1DC49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3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381EF2-0F1A-4733-988F-70670FF835E4}"/>
              </a:ext>
            </a:extLst>
          </p:cNvPr>
          <p:cNvSpPr txBox="1"/>
          <p:nvPr/>
        </p:nvSpPr>
        <p:spPr>
          <a:xfrm>
            <a:off x="0" y="-52291"/>
            <a:ext cx="10695483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84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田辺市　認知症ケアパス　　　</a:t>
            </a:r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認知症は下表のように進行していきます。その段階ごとに、適切な支援や利用できるサービスがあります。</a:t>
            </a:r>
            <a:endParaRPr lang="ja-JP" altLang="en-US" sz="1984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右矢印 1">
            <a:extLst>
              <a:ext uri="{FF2B5EF4-FFF2-40B4-BE49-F238E27FC236}">
                <a16:creationId xmlns:a16="http://schemas.microsoft.com/office/drawing/2014/main" id="{D4543D9A-8A4B-4550-8D7D-E4F33E2BD50E}"/>
              </a:ext>
            </a:extLst>
          </p:cNvPr>
          <p:cNvSpPr/>
          <p:nvPr/>
        </p:nvSpPr>
        <p:spPr>
          <a:xfrm>
            <a:off x="76571" y="270097"/>
            <a:ext cx="10545248" cy="395341"/>
          </a:xfrm>
          <a:prstGeom prst="rightArrow">
            <a:avLst/>
          </a:prstGeom>
          <a:gradFill flip="none" rotWithShape="1">
            <a:gsLst>
              <a:gs pos="25000">
                <a:schemeClr val="accent2">
                  <a:lumMod val="20000"/>
                  <a:lumOff val="80000"/>
                </a:schemeClr>
              </a:gs>
              <a:gs pos="0">
                <a:schemeClr val="bg1"/>
              </a:gs>
              <a:gs pos="49000">
                <a:schemeClr val="accent2">
                  <a:lumMod val="40000"/>
                  <a:lumOff val="60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32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1A9DD6-54E7-4069-85A5-1A28F31F22B9}"/>
              </a:ext>
            </a:extLst>
          </p:cNvPr>
          <p:cNvSpPr txBox="1"/>
          <p:nvPr/>
        </p:nvSpPr>
        <p:spPr>
          <a:xfrm>
            <a:off x="4509075" y="289856"/>
            <a:ext cx="1750231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2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認知症の症状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18A8C97-5F0A-4872-A620-FB54C014D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38696"/>
              </p:ext>
            </p:extLst>
          </p:nvPr>
        </p:nvGraphicFramePr>
        <p:xfrm>
          <a:off x="67628" y="665438"/>
          <a:ext cx="10569538" cy="6837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675">
                  <a:extLst>
                    <a:ext uri="{9D8B030D-6E8A-4147-A177-3AD203B41FA5}">
                      <a16:colId xmlns:a16="http://schemas.microsoft.com/office/drawing/2014/main" val="1463109626"/>
                    </a:ext>
                  </a:extLst>
                </a:gridCol>
                <a:gridCol w="2429164">
                  <a:extLst>
                    <a:ext uri="{9D8B030D-6E8A-4147-A177-3AD203B41FA5}">
                      <a16:colId xmlns:a16="http://schemas.microsoft.com/office/drawing/2014/main" val="3417215348"/>
                    </a:ext>
                  </a:extLst>
                </a:gridCol>
                <a:gridCol w="2419927">
                  <a:extLst>
                    <a:ext uri="{9D8B030D-6E8A-4147-A177-3AD203B41FA5}">
                      <a16:colId xmlns:a16="http://schemas.microsoft.com/office/drawing/2014/main" val="1248545596"/>
                    </a:ext>
                  </a:extLst>
                </a:gridCol>
                <a:gridCol w="2410689">
                  <a:extLst>
                    <a:ext uri="{9D8B030D-6E8A-4147-A177-3AD203B41FA5}">
                      <a16:colId xmlns:a16="http://schemas.microsoft.com/office/drawing/2014/main" val="2257049208"/>
                    </a:ext>
                  </a:extLst>
                </a:gridCol>
                <a:gridCol w="2429083">
                  <a:extLst>
                    <a:ext uri="{9D8B030D-6E8A-4147-A177-3AD203B41FA5}">
                      <a16:colId xmlns:a16="http://schemas.microsoft.com/office/drawing/2014/main" val="2811021733"/>
                    </a:ext>
                  </a:extLst>
                </a:gridCol>
              </a:tblGrid>
              <a:tr h="27876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22588032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2809423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40374547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80144234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34076716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212549706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76492876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774630070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8E4B72-F0D7-4A12-84EA-CCD18AFECD2B}"/>
              </a:ext>
            </a:extLst>
          </p:cNvPr>
          <p:cNvGrpSpPr/>
          <p:nvPr/>
        </p:nvGrpSpPr>
        <p:grpSpPr>
          <a:xfrm>
            <a:off x="980829" y="685197"/>
            <a:ext cx="9710984" cy="2760822"/>
            <a:chOff x="193447" y="691640"/>
            <a:chExt cx="11881395" cy="2573247"/>
          </a:xfrm>
        </p:grpSpPr>
        <p:sp>
          <p:nvSpPr>
            <p:cNvPr id="7" name="テキスト ボックス 3">
              <a:extLst>
                <a:ext uri="{FF2B5EF4-FFF2-40B4-BE49-F238E27FC236}">
                  <a16:creationId xmlns:a16="http://schemas.microsoft.com/office/drawing/2014/main" id="{AE7D9C1A-98EE-4E60-8EB6-A718007B88F1}"/>
                </a:ext>
              </a:extLst>
            </p:cNvPr>
            <p:cNvSpPr txBox="1"/>
            <p:nvPr/>
          </p:nvSpPr>
          <p:spPr>
            <a:xfrm>
              <a:off x="3190384" y="1504180"/>
              <a:ext cx="2865812" cy="146808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・しまい忘れや置き忘れが多くなる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・人や物の名前が出てこない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・日にちや時間を間違う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・間違いを指摘されるとカッとなる</a:t>
              </a:r>
            </a:p>
          </p:txBody>
        </p:sp>
        <p:sp>
          <p:nvSpPr>
            <p:cNvPr id="8" name="テキスト ボックス 5">
              <a:extLst>
                <a:ext uri="{FF2B5EF4-FFF2-40B4-BE49-F238E27FC236}">
                  <a16:creationId xmlns:a16="http://schemas.microsoft.com/office/drawing/2014/main" id="{AF777BC3-ED40-4936-9DE1-ACE6C37E2564}"/>
                </a:ext>
              </a:extLst>
            </p:cNvPr>
            <p:cNvSpPr txBox="1"/>
            <p:nvPr/>
          </p:nvSpPr>
          <p:spPr>
            <a:xfrm>
              <a:off x="227764" y="1504052"/>
              <a:ext cx="2849451" cy="152274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・大事な約束を忘れることがある　　　　　　　　　　　　　　　　　　　　　　　　　　　　　　　　　　　　　　　　　　　　　　　　　　　　　　　　　　　　　　　　　　　　　　　　　　　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・慣れない場所や慣れない状況で</a:t>
              </a:r>
              <a:r>
                <a:rPr lang="ja-JP" altLang="en-US" sz="10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323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0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れまで</a:t>
              </a: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しないようなミスをする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・これまでと何か違うことに内心不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323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安を感じる</a:t>
              </a:r>
            </a:p>
          </p:txBody>
        </p:sp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CBEC56B5-80EC-41DD-B033-D4708F79DE87}"/>
                </a:ext>
              </a:extLst>
            </p:cNvPr>
            <p:cNvSpPr txBox="1"/>
            <p:nvPr/>
          </p:nvSpPr>
          <p:spPr>
            <a:xfrm>
              <a:off x="9127709" y="1451141"/>
              <a:ext cx="2947133" cy="15522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・うまく自分の気持ちを伝えられない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・服の着方がわからない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・一人での入浴が難しくなる</a:t>
              </a:r>
            </a:p>
            <a:p>
              <a:pPr>
                <a:lnSpc>
                  <a:spcPts val="2756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・排泄での失敗がある</a:t>
              </a:r>
            </a:p>
          </p:txBody>
        </p:sp>
        <p:sp>
          <p:nvSpPr>
            <p:cNvPr id="10" name="テキスト ボックス 7">
              <a:extLst>
                <a:ext uri="{FF2B5EF4-FFF2-40B4-BE49-F238E27FC236}">
                  <a16:creationId xmlns:a16="http://schemas.microsoft.com/office/drawing/2014/main" id="{9EE45143-54CB-4F6F-ABFB-4CB50A708ED4}"/>
                </a:ext>
              </a:extLst>
            </p:cNvPr>
            <p:cNvSpPr txBox="1"/>
            <p:nvPr/>
          </p:nvSpPr>
          <p:spPr>
            <a:xfrm>
              <a:off x="6133691" y="1451141"/>
              <a:ext cx="2967002" cy="1509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56"/>
                </a:lnSpc>
              </a:pPr>
              <a:r>
                <a:rPr lang="ja-JP" altLang="en-US" sz="9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・ついさっき言ったことを数分後に忘れる</a:t>
              </a:r>
            </a:p>
            <a:p>
              <a:pPr>
                <a:lnSpc>
                  <a:spcPts val="2205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・どの服を着ればいいかわからない</a:t>
              </a:r>
              <a:endPara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205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・お風呂に入るのが億劫になる</a:t>
              </a:r>
            </a:p>
            <a:p>
              <a:pPr>
                <a:lnSpc>
                  <a:spcPts val="2205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・道がわからない　　　　　　　　　　　　　　　　　　　　　　　　　　　　　　　　　　　　　　　　　　　　　　　　　　　　　　　　　　　　　　　　　　　　　</a:t>
              </a:r>
            </a:p>
            <a:p>
              <a:pPr>
                <a:lnSpc>
                  <a:spcPts val="2205"/>
                </a:lnSpc>
              </a:pPr>
              <a:r>
                <a:rPr lang="ja-JP" altLang="en-US" sz="9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・なんとなく落ち着かずイライラする</a:t>
              </a:r>
            </a:p>
            <a:p>
              <a:pPr>
                <a:lnSpc>
                  <a:spcPts val="2205"/>
                </a:lnSpc>
              </a:pPr>
              <a:r>
                <a: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</a:t>
              </a: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16FBF2F-B88D-44A2-B57A-91E5A670CA23}"/>
                </a:ext>
              </a:extLst>
            </p:cNvPr>
            <p:cNvGrpSpPr/>
            <p:nvPr/>
          </p:nvGrpSpPr>
          <p:grpSpPr>
            <a:xfrm>
              <a:off x="193447" y="691640"/>
              <a:ext cx="11806594" cy="2573247"/>
              <a:chOff x="193447" y="691640"/>
              <a:chExt cx="11806594" cy="2573247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BA8A59-EF06-41B8-8010-146DFA8990F4}"/>
                  </a:ext>
                </a:extLst>
              </p:cNvPr>
              <p:cNvSpPr txBox="1"/>
              <p:nvPr/>
            </p:nvSpPr>
            <p:spPr>
              <a:xfrm>
                <a:off x="193447" y="1192148"/>
                <a:ext cx="2885095" cy="258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普段の生活には困らない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0AF625-DE15-48B2-A361-D1BF3469DB8B}"/>
                  </a:ext>
                </a:extLst>
              </p:cNvPr>
              <p:cNvSpPr txBox="1"/>
              <p:nvPr/>
            </p:nvSpPr>
            <p:spPr>
              <a:xfrm>
                <a:off x="3162641" y="1086740"/>
                <a:ext cx="2885095" cy="43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周囲の支えがあれば</a:t>
                </a:r>
                <a:endParaRPr lang="en-US" altLang="ja-JP" sz="1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1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一人で生活できる</a:t>
                </a: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5D1678E2-8B49-4BED-ACF4-DCF4C74CB641}"/>
                  </a:ext>
                </a:extLst>
              </p:cNvPr>
              <p:cNvGrpSpPr/>
              <p:nvPr/>
            </p:nvGrpSpPr>
            <p:grpSpPr>
              <a:xfrm>
                <a:off x="202133" y="691640"/>
                <a:ext cx="11751378" cy="2573247"/>
                <a:chOff x="202133" y="691640"/>
                <a:chExt cx="11751378" cy="2573247"/>
              </a:xfrm>
            </p:grpSpPr>
            <p:grpSp>
              <p:nvGrpSpPr>
                <p:cNvPr id="22" name="グループ化 21">
                  <a:extLst>
                    <a:ext uri="{FF2B5EF4-FFF2-40B4-BE49-F238E27FC236}">
                      <a16:creationId xmlns:a16="http://schemas.microsoft.com/office/drawing/2014/main" id="{0FD32A25-2EE2-49AA-B656-9F784E9CAC8D}"/>
                    </a:ext>
                  </a:extLst>
                </p:cNvPr>
                <p:cNvGrpSpPr/>
                <p:nvPr/>
              </p:nvGrpSpPr>
              <p:grpSpPr>
                <a:xfrm>
                  <a:off x="202133" y="691640"/>
                  <a:ext cx="11751378" cy="2573247"/>
                  <a:chOff x="298191" y="674772"/>
                  <a:chExt cx="11751378" cy="2573247"/>
                </a:xfrm>
              </p:grpSpPr>
              <p:grpSp>
                <p:nvGrpSpPr>
                  <p:cNvPr id="27" name="グループ化 26">
                    <a:extLst>
                      <a:ext uri="{FF2B5EF4-FFF2-40B4-BE49-F238E27FC236}">
                        <a16:creationId xmlns:a16="http://schemas.microsoft.com/office/drawing/2014/main" id="{5A38F07A-6B4B-4C28-A62F-7E602A077841}"/>
                      </a:ext>
                    </a:extLst>
                  </p:cNvPr>
                  <p:cNvGrpSpPr/>
                  <p:nvPr/>
                </p:nvGrpSpPr>
                <p:grpSpPr>
                  <a:xfrm>
                    <a:off x="298191" y="674772"/>
                    <a:ext cx="2900675" cy="2559312"/>
                    <a:chOff x="320399" y="712638"/>
                    <a:chExt cx="2900675" cy="2559312"/>
                  </a:xfrm>
                </p:grpSpPr>
                <p:sp>
                  <p:nvSpPr>
                    <p:cNvPr id="37" name="角丸四角形 15">
                      <a:extLst>
                        <a:ext uri="{FF2B5EF4-FFF2-40B4-BE49-F238E27FC236}">
                          <a16:creationId xmlns:a16="http://schemas.microsoft.com/office/drawing/2014/main" id="{F7E34EBB-AA0E-4055-BB1A-636141338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99" y="889413"/>
                      <a:ext cx="2900675" cy="238253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ja-JP" altLang="en-US" sz="1050" dirty="0"/>
                    </a:p>
                  </p:txBody>
                </p:sp>
                <p:sp>
                  <p:nvSpPr>
                    <p:cNvPr id="38" name="四角形: 角を丸くする 37">
                      <a:extLst>
                        <a:ext uri="{FF2B5EF4-FFF2-40B4-BE49-F238E27FC236}">
                          <a16:creationId xmlns:a16="http://schemas.microsoft.com/office/drawing/2014/main" id="{DD658EE4-9447-41FD-8033-9519DEE46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551" y="712638"/>
                      <a:ext cx="1442906" cy="353550"/>
                    </a:xfrm>
                    <a:prstGeom prst="roundRect">
                      <a:avLst/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050" dirty="0"/>
                    </a:p>
                  </p:txBody>
                </p: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31350978-7620-4FCE-B93D-B6A416F0FFEF}"/>
                      </a:ext>
                    </a:extLst>
                  </p:cNvPr>
                  <p:cNvGrpSpPr/>
                  <p:nvPr/>
                </p:nvGrpSpPr>
                <p:grpSpPr>
                  <a:xfrm>
                    <a:off x="3246864" y="674772"/>
                    <a:ext cx="2900673" cy="2559312"/>
                    <a:chOff x="452277" y="865038"/>
                    <a:chExt cx="2900673" cy="2559312"/>
                  </a:xfrm>
                </p:grpSpPr>
                <p:sp>
                  <p:nvSpPr>
                    <p:cNvPr id="35" name="角丸四角形 15">
                      <a:extLst>
                        <a:ext uri="{FF2B5EF4-FFF2-40B4-BE49-F238E27FC236}">
                          <a16:creationId xmlns:a16="http://schemas.microsoft.com/office/drawing/2014/main" id="{4F23F978-2E4D-4112-B827-B63AF0A1C1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277" y="1041813"/>
                      <a:ext cx="2900673" cy="238253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rgbClr val="54823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ja-JP" altLang="en-US" sz="1050" dirty="0"/>
                    </a:p>
                  </p:txBody>
                </p:sp>
                <p:sp>
                  <p:nvSpPr>
                    <p:cNvPr id="36" name="四角形: 角を丸くする 35">
                      <a:extLst>
                        <a:ext uri="{FF2B5EF4-FFF2-40B4-BE49-F238E27FC236}">
                          <a16:creationId xmlns:a16="http://schemas.microsoft.com/office/drawing/2014/main" id="{2A1F7DC6-02E7-46B2-9DCA-1AD8DA0D7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951" y="865038"/>
                      <a:ext cx="1442906" cy="353550"/>
                    </a:xfrm>
                    <a:prstGeom prst="roundRect">
                      <a:avLst/>
                    </a:prstGeom>
                    <a:solidFill>
                      <a:srgbClr val="548235"/>
                    </a:solidFill>
                    <a:ln>
                      <a:solidFill>
                        <a:srgbClr val="54823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050" dirty="0"/>
                    </a:p>
                  </p:txBody>
                </p:sp>
              </p:grpSp>
              <p:grpSp>
                <p:nvGrpSpPr>
                  <p:cNvPr id="29" name="グループ化 28">
                    <a:extLst>
                      <a:ext uri="{FF2B5EF4-FFF2-40B4-BE49-F238E27FC236}">
                        <a16:creationId xmlns:a16="http://schemas.microsoft.com/office/drawing/2014/main" id="{F74CC1E3-647E-4E61-81DC-0248CD8EB46F}"/>
                      </a:ext>
                    </a:extLst>
                  </p:cNvPr>
                  <p:cNvGrpSpPr/>
                  <p:nvPr/>
                </p:nvGrpSpPr>
                <p:grpSpPr>
                  <a:xfrm>
                    <a:off x="9148894" y="690028"/>
                    <a:ext cx="2900675" cy="2557991"/>
                    <a:chOff x="568320" y="1017438"/>
                    <a:chExt cx="2900675" cy="2557991"/>
                  </a:xfrm>
                </p:grpSpPr>
                <p:sp>
                  <p:nvSpPr>
                    <p:cNvPr id="33" name="角丸四角形 15">
                      <a:extLst>
                        <a:ext uri="{FF2B5EF4-FFF2-40B4-BE49-F238E27FC236}">
                          <a16:creationId xmlns:a16="http://schemas.microsoft.com/office/drawing/2014/main" id="{342A5F94-63BB-4BEA-BBD9-FCA7E8E6A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320" y="1192892"/>
                      <a:ext cx="2900675" cy="238253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ja-JP" altLang="en-US" sz="1050"/>
                    </a:p>
                  </p:txBody>
                </p:sp>
                <p:sp>
                  <p:nvSpPr>
                    <p:cNvPr id="34" name="四角形: 角を丸くする 33">
                      <a:extLst>
                        <a:ext uri="{FF2B5EF4-FFF2-40B4-BE49-F238E27FC236}">
                          <a16:creationId xmlns:a16="http://schemas.microsoft.com/office/drawing/2014/main" id="{F57D5444-0849-40F9-A79B-AA8406AAE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1351" y="1017438"/>
                      <a:ext cx="1442906" cy="353550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050" dirty="0"/>
                    </a:p>
                  </p:txBody>
                </p:sp>
              </p:grpSp>
              <p:grpSp>
                <p:nvGrpSpPr>
                  <p:cNvPr id="30" name="グループ化 29">
                    <a:extLst>
                      <a:ext uri="{FF2B5EF4-FFF2-40B4-BE49-F238E27FC236}">
                        <a16:creationId xmlns:a16="http://schemas.microsoft.com/office/drawing/2014/main" id="{4842F03D-D95F-4EA2-9FAD-4573713CF712}"/>
                      </a:ext>
                    </a:extLst>
                  </p:cNvPr>
                  <p:cNvGrpSpPr/>
                  <p:nvPr/>
                </p:nvGrpSpPr>
                <p:grpSpPr>
                  <a:xfrm>
                    <a:off x="6197878" y="690028"/>
                    <a:ext cx="2900675" cy="2550918"/>
                    <a:chOff x="738897" y="1169838"/>
                    <a:chExt cx="2900675" cy="2550918"/>
                  </a:xfrm>
                </p:grpSpPr>
                <p:sp>
                  <p:nvSpPr>
                    <p:cNvPr id="31" name="角丸四角形 15">
                      <a:extLst>
                        <a:ext uri="{FF2B5EF4-FFF2-40B4-BE49-F238E27FC236}">
                          <a16:creationId xmlns:a16="http://schemas.microsoft.com/office/drawing/2014/main" id="{61F98FE1-ACE8-4B17-929A-9551431CD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897" y="1338219"/>
                      <a:ext cx="2900675" cy="2382537"/>
                    </a:xfrm>
                    <a:prstGeom prst="roundRect">
                      <a:avLst/>
                    </a:prstGeom>
                    <a:noFill/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ja-JP" altLang="en-US" sz="1050"/>
                    </a:p>
                  </p:txBody>
                </p:sp>
                <p:sp>
                  <p:nvSpPr>
                    <p:cNvPr id="32" name="四角形: 角を丸くする 31">
                      <a:extLst>
                        <a:ext uri="{FF2B5EF4-FFF2-40B4-BE49-F238E27FC236}">
                          <a16:creationId xmlns:a16="http://schemas.microsoft.com/office/drawing/2014/main" id="{07D5CF34-30FB-49A4-B495-83E4012AC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3751" y="1169838"/>
                      <a:ext cx="1442906" cy="353550"/>
                    </a:xfrm>
                    <a:prstGeom prst="round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050" dirty="0"/>
                    </a:p>
                  </p:txBody>
                </p:sp>
              </p:grpSp>
            </p:grp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C92DEA83-A57E-482A-85C2-291EA380F4A2}"/>
                    </a:ext>
                  </a:extLst>
                </p:cNvPr>
                <p:cNvSpPr txBox="1"/>
                <p:nvPr/>
              </p:nvSpPr>
              <p:spPr>
                <a:xfrm>
                  <a:off x="9813803" y="760987"/>
                  <a:ext cx="1442905" cy="258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重度認知症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F857DB5D-AC0A-41F7-A604-1656AF843552}"/>
                    </a:ext>
                  </a:extLst>
                </p:cNvPr>
                <p:cNvSpPr txBox="1"/>
                <p:nvPr/>
              </p:nvSpPr>
              <p:spPr>
                <a:xfrm>
                  <a:off x="6862784" y="746425"/>
                  <a:ext cx="1442905" cy="258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中等度認知症</a:t>
                  </a: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E52D3C6-442E-44D9-8357-5E44049460CC}"/>
                    </a:ext>
                  </a:extLst>
                </p:cNvPr>
                <p:cNvSpPr txBox="1"/>
                <p:nvPr/>
              </p:nvSpPr>
              <p:spPr>
                <a:xfrm>
                  <a:off x="3907285" y="748375"/>
                  <a:ext cx="1442905" cy="258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軽度認知症</a:t>
                  </a: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393871A-021B-4553-9D70-F73FD49CBC68}"/>
                    </a:ext>
                  </a:extLst>
                </p:cNvPr>
                <p:cNvSpPr txBox="1"/>
                <p:nvPr/>
              </p:nvSpPr>
              <p:spPr>
                <a:xfrm>
                  <a:off x="963170" y="730450"/>
                  <a:ext cx="1442907" cy="258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予備群</a:t>
                  </a:r>
                </a:p>
              </p:txBody>
            </p:sp>
          </p:grp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EF0AD93-6F87-4B4B-85AF-310B76842329}"/>
                  </a:ext>
                </a:extLst>
              </p:cNvPr>
              <p:cNvSpPr txBox="1"/>
              <p:nvPr/>
            </p:nvSpPr>
            <p:spPr>
              <a:xfrm>
                <a:off x="6127347" y="1199985"/>
                <a:ext cx="2885095" cy="258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一人で生活することが難しい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166840A-E14D-4A64-8A13-FA3C79C196BF}"/>
                  </a:ext>
                </a:extLst>
              </p:cNvPr>
              <p:cNvSpPr txBox="1"/>
              <p:nvPr/>
            </p:nvSpPr>
            <p:spPr>
              <a:xfrm>
                <a:off x="9114946" y="1188725"/>
                <a:ext cx="2885095" cy="258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常に誰かの助けが必要になる</a:t>
                </a:r>
              </a:p>
            </p:txBody>
          </p:sp>
        </p:grp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D9395C-1559-44A6-9C30-7F6B8288FFAC}"/>
              </a:ext>
            </a:extLst>
          </p:cNvPr>
          <p:cNvSpPr txBox="1"/>
          <p:nvPr/>
        </p:nvSpPr>
        <p:spPr>
          <a:xfrm>
            <a:off x="86371" y="2065227"/>
            <a:ext cx="905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本人の様子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87F6BE3-C168-4B77-94A6-F8F6699A095B}"/>
              </a:ext>
            </a:extLst>
          </p:cNvPr>
          <p:cNvSpPr txBox="1"/>
          <p:nvPr/>
        </p:nvSpPr>
        <p:spPr>
          <a:xfrm>
            <a:off x="23744" y="3424509"/>
            <a:ext cx="985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通う場所・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交流の機会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727D80E-A213-4B55-8168-112BAF40FD97}"/>
              </a:ext>
            </a:extLst>
          </p:cNvPr>
          <p:cNvSpPr txBox="1"/>
          <p:nvPr/>
        </p:nvSpPr>
        <p:spPr>
          <a:xfrm>
            <a:off x="55487" y="4056370"/>
            <a:ext cx="9169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家族支援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3B3B648-ED77-4252-AB30-F87997912DBC}"/>
              </a:ext>
            </a:extLst>
          </p:cNvPr>
          <p:cNvSpPr txBox="1"/>
          <p:nvPr/>
        </p:nvSpPr>
        <p:spPr>
          <a:xfrm>
            <a:off x="51603" y="5048313"/>
            <a:ext cx="920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地域での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見守り支援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AF31C27-3334-4A44-9D17-3BB9850E2384}"/>
              </a:ext>
            </a:extLst>
          </p:cNvPr>
          <p:cNvSpPr txBox="1"/>
          <p:nvPr/>
        </p:nvSpPr>
        <p:spPr>
          <a:xfrm>
            <a:off x="51603" y="5795434"/>
            <a:ext cx="92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権利擁護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87A9B7-0398-46AB-8E33-AAED25C69F84}"/>
              </a:ext>
            </a:extLst>
          </p:cNvPr>
          <p:cNvSpPr txBox="1"/>
          <p:nvPr/>
        </p:nvSpPr>
        <p:spPr>
          <a:xfrm>
            <a:off x="51603" y="6602923"/>
            <a:ext cx="929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83D58AC-DC82-4EE1-8496-BA4C31455CC6}"/>
              </a:ext>
            </a:extLst>
          </p:cNvPr>
          <p:cNvSpPr txBox="1"/>
          <p:nvPr/>
        </p:nvSpPr>
        <p:spPr>
          <a:xfrm>
            <a:off x="51603" y="6154315"/>
            <a:ext cx="929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1EE8ED-C2BB-4004-8066-AF822D201A43}"/>
              </a:ext>
            </a:extLst>
          </p:cNvPr>
          <p:cNvSpPr txBox="1"/>
          <p:nvPr/>
        </p:nvSpPr>
        <p:spPr>
          <a:xfrm>
            <a:off x="59372" y="7155181"/>
            <a:ext cx="921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相談機関</a:t>
            </a:r>
          </a:p>
        </p:txBody>
      </p:sp>
      <p:sp>
        <p:nvSpPr>
          <p:cNvPr id="51" name="矢印: 左右 50">
            <a:extLst>
              <a:ext uri="{FF2B5EF4-FFF2-40B4-BE49-F238E27FC236}">
                <a16:creationId xmlns:a16="http://schemas.microsoft.com/office/drawing/2014/main" id="{D0E2B9D7-91CB-43E5-A9A4-104245F1ECE9}"/>
              </a:ext>
            </a:extLst>
          </p:cNvPr>
          <p:cNvSpPr/>
          <p:nvPr/>
        </p:nvSpPr>
        <p:spPr>
          <a:xfrm>
            <a:off x="960163" y="3458395"/>
            <a:ext cx="7228668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611BF36-06F0-474A-9D84-0E16DA0C0A23}"/>
              </a:ext>
            </a:extLst>
          </p:cNvPr>
          <p:cNvSpPr txBox="1"/>
          <p:nvPr/>
        </p:nvSpPr>
        <p:spPr>
          <a:xfrm>
            <a:off x="976349" y="3535163"/>
            <a:ext cx="7174813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介護予防教室、きらきらサロン、認知症</a:t>
            </a:r>
            <a:r>
              <a:rPr lang="ja-JP" altLang="en-US" sz="1157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カフェ、チームオレンジ</a:t>
            </a:r>
            <a:endParaRPr lang="ja-JP" altLang="en-US" sz="115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矢印: 左右 52">
            <a:extLst>
              <a:ext uri="{FF2B5EF4-FFF2-40B4-BE49-F238E27FC236}">
                <a16:creationId xmlns:a16="http://schemas.microsoft.com/office/drawing/2014/main" id="{DEE1DA47-A015-49CB-A801-04ED63284C6E}"/>
              </a:ext>
            </a:extLst>
          </p:cNvPr>
          <p:cNvSpPr/>
          <p:nvPr/>
        </p:nvSpPr>
        <p:spPr>
          <a:xfrm>
            <a:off x="960163" y="3934979"/>
            <a:ext cx="9651454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A5DDC78-025D-48FC-A78B-2C2795BAF0A2}"/>
              </a:ext>
            </a:extLst>
          </p:cNvPr>
          <p:cNvSpPr txBox="1"/>
          <p:nvPr/>
        </p:nvSpPr>
        <p:spPr>
          <a:xfrm>
            <a:off x="1008877" y="4011747"/>
            <a:ext cx="9565691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家族介護教室、ぴあサロン</a:t>
            </a:r>
          </a:p>
        </p:txBody>
      </p:sp>
      <p:sp>
        <p:nvSpPr>
          <p:cNvPr id="57" name="矢印: 左右 56">
            <a:extLst>
              <a:ext uri="{FF2B5EF4-FFF2-40B4-BE49-F238E27FC236}">
                <a16:creationId xmlns:a16="http://schemas.microsoft.com/office/drawing/2014/main" id="{2B2C5242-AF2F-45D1-BA2B-A7FA29D22836}"/>
              </a:ext>
            </a:extLst>
          </p:cNvPr>
          <p:cNvSpPr/>
          <p:nvPr/>
        </p:nvSpPr>
        <p:spPr>
          <a:xfrm>
            <a:off x="3384139" y="4376179"/>
            <a:ext cx="7227478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36E6859-D575-442E-BC6F-A101378CC9F2}"/>
              </a:ext>
            </a:extLst>
          </p:cNvPr>
          <p:cNvSpPr txBox="1"/>
          <p:nvPr/>
        </p:nvSpPr>
        <p:spPr>
          <a:xfrm>
            <a:off x="3473989" y="4439584"/>
            <a:ext cx="7147154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認知症高齢者見守り支援事業</a:t>
            </a:r>
          </a:p>
        </p:txBody>
      </p:sp>
      <p:sp>
        <p:nvSpPr>
          <p:cNvPr id="61" name="矢印: 左右 60">
            <a:extLst>
              <a:ext uri="{FF2B5EF4-FFF2-40B4-BE49-F238E27FC236}">
                <a16:creationId xmlns:a16="http://schemas.microsoft.com/office/drawing/2014/main" id="{9DF725C1-07F9-465A-9BFB-B98C2DE68245}"/>
              </a:ext>
            </a:extLst>
          </p:cNvPr>
          <p:cNvSpPr/>
          <p:nvPr/>
        </p:nvSpPr>
        <p:spPr>
          <a:xfrm>
            <a:off x="5809901" y="4827512"/>
            <a:ext cx="4801716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6B1EADA-2429-4614-A9EB-50429BD9D498}"/>
              </a:ext>
            </a:extLst>
          </p:cNvPr>
          <p:cNvSpPr txBox="1"/>
          <p:nvPr/>
        </p:nvSpPr>
        <p:spPr>
          <a:xfrm>
            <a:off x="5830765" y="4911655"/>
            <a:ext cx="4763369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徘徊高齢者家族支援サービス、認知症高齢者見守りサポートシステム</a:t>
            </a:r>
          </a:p>
        </p:txBody>
      </p:sp>
      <p:sp>
        <p:nvSpPr>
          <p:cNvPr id="63" name="矢印: 左右 62">
            <a:extLst>
              <a:ext uri="{FF2B5EF4-FFF2-40B4-BE49-F238E27FC236}">
                <a16:creationId xmlns:a16="http://schemas.microsoft.com/office/drawing/2014/main" id="{9F420A5A-FAA9-4624-A3F5-87011932B8CC}"/>
              </a:ext>
            </a:extLst>
          </p:cNvPr>
          <p:cNvSpPr/>
          <p:nvPr/>
        </p:nvSpPr>
        <p:spPr>
          <a:xfrm>
            <a:off x="960163" y="5223608"/>
            <a:ext cx="9651454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80BA3CF-1506-408E-BDED-9603A1D2B6D1}"/>
              </a:ext>
            </a:extLst>
          </p:cNvPr>
          <p:cNvSpPr txBox="1"/>
          <p:nvPr/>
        </p:nvSpPr>
        <p:spPr>
          <a:xfrm>
            <a:off x="1261241" y="5299664"/>
            <a:ext cx="9192234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認知症サポーター</a:t>
            </a:r>
          </a:p>
        </p:txBody>
      </p:sp>
      <p:sp>
        <p:nvSpPr>
          <p:cNvPr id="66" name="矢印: 左右 65">
            <a:extLst>
              <a:ext uri="{FF2B5EF4-FFF2-40B4-BE49-F238E27FC236}">
                <a16:creationId xmlns:a16="http://schemas.microsoft.com/office/drawing/2014/main" id="{9A2D7834-EF68-4637-BF69-1682A31E59B5}"/>
              </a:ext>
            </a:extLst>
          </p:cNvPr>
          <p:cNvSpPr/>
          <p:nvPr/>
        </p:nvSpPr>
        <p:spPr>
          <a:xfrm>
            <a:off x="960164" y="5714454"/>
            <a:ext cx="2423976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15F66D1-BE27-44C3-86E7-6C7E96A0AF4F}"/>
              </a:ext>
            </a:extLst>
          </p:cNvPr>
          <p:cNvSpPr txBox="1"/>
          <p:nvPr/>
        </p:nvSpPr>
        <p:spPr>
          <a:xfrm>
            <a:off x="980467" y="5787796"/>
            <a:ext cx="2395636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高齢者あんしん生活支援事業</a:t>
            </a:r>
          </a:p>
        </p:txBody>
      </p:sp>
      <p:sp>
        <p:nvSpPr>
          <p:cNvPr id="68" name="矢印: 左右 67">
            <a:extLst>
              <a:ext uri="{FF2B5EF4-FFF2-40B4-BE49-F238E27FC236}">
                <a16:creationId xmlns:a16="http://schemas.microsoft.com/office/drawing/2014/main" id="{ACE2AEE8-9645-43F2-98D1-3418FD83F553}"/>
              </a:ext>
            </a:extLst>
          </p:cNvPr>
          <p:cNvSpPr/>
          <p:nvPr/>
        </p:nvSpPr>
        <p:spPr>
          <a:xfrm>
            <a:off x="3384139" y="5713243"/>
            <a:ext cx="7227478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AB4D459-366A-4B7D-A59D-FAE88B1405C0}"/>
              </a:ext>
            </a:extLst>
          </p:cNvPr>
          <p:cNvSpPr txBox="1"/>
          <p:nvPr/>
        </p:nvSpPr>
        <p:spPr>
          <a:xfrm>
            <a:off x="3493056" y="5776648"/>
            <a:ext cx="7154770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権利擁護に関する相談、成年後見制度利用支援</a:t>
            </a:r>
          </a:p>
        </p:txBody>
      </p:sp>
      <p:sp>
        <p:nvSpPr>
          <p:cNvPr id="70" name="矢印: 左右 69">
            <a:extLst>
              <a:ext uri="{FF2B5EF4-FFF2-40B4-BE49-F238E27FC236}">
                <a16:creationId xmlns:a16="http://schemas.microsoft.com/office/drawing/2014/main" id="{180B1216-E9E7-458E-AE7E-09CF93D81CC1}"/>
              </a:ext>
            </a:extLst>
          </p:cNvPr>
          <p:cNvSpPr/>
          <p:nvPr/>
        </p:nvSpPr>
        <p:spPr>
          <a:xfrm>
            <a:off x="960163" y="6148460"/>
            <a:ext cx="2423976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88271AF-287E-4D38-BB6A-9B37416BAAF4}"/>
              </a:ext>
            </a:extLst>
          </p:cNvPr>
          <p:cNvSpPr txBox="1"/>
          <p:nvPr/>
        </p:nvSpPr>
        <p:spPr>
          <a:xfrm>
            <a:off x="972430" y="6211865"/>
            <a:ext cx="2423976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介護予防・日常生活支援総合事業</a:t>
            </a:r>
          </a:p>
        </p:txBody>
      </p:sp>
      <p:sp>
        <p:nvSpPr>
          <p:cNvPr id="72" name="矢印: 左右 71">
            <a:extLst>
              <a:ext uri="{FF2B5EF4-FFF2-40B4-BE49-F238E27FC236}">
                <a16:creationId xmlns:a16="http://schemas.microsoft.com/office/drawing/2014/main" id="{55E53C3D-44AF-4282-B614-2E7B93024ACD}"/>
              </a:ext>
            </a:extLst>
          </p:cNvPr>
          <p:cNvSpPr/>
          <p:nvPr/>
        </p:nvSpPr>
        <p:spPr>
          <a:xfrm>
            <a:off x="3384139" y="6151388"/>
            <a:ext cx="7227478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C3A9DCA-F9C7-4CE2-8AB2-5B5EEB046218}"/>
              </a:ext>
            </a:extLst>
          </p:cNvPr>
          <p:cNvSpPr txBox="1"/>
          <p:nvPr/>
        </p:nvSpPr>
        <p:spPr>
          <a:xfrm>
            <a:off x="3621989" y="6224025"/>
            <a:ext cx="6831486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介護保険サービス</a:t>
            </a:r>
          </a:p>
        </p:txBody>
      </p:sp>
      <p:sp>
        <p:nvSpPr>
          <p:cNvPr id="75" name="矢印: 左右 74">
            <a:extLst>
              <a:ext uri="{FF2B5EF4-FFF2-40B4-BE49-F238E27FC236}">
                <a16:creationId xmlns:a16="http://schemas.microsoft.com/office/drawing/2014/main" id="{08EB3565-BCE4-4CA7-8B42-E4CC5927E3AF}"/>
              </a:ext>
            </a:extLst>
          </p:cNvPr>
          <p:cNvSpPr/>
          <p:nvPr/>
        </p:nvSpPr>
        <p:spPr>
          <a:xfrm>
            <a:off x="3384139" y="6625581"/>
            <a:ext cx="7240046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9B04EB9-1508-4C99-A200-545E3C849E0E}"/>
              </a:ext>
            </a:extLst>
          </p:cNvPr>
          <p:cNvSpPr txBox="1"/>
          <p:nvPr/>
        </p:nvSpPr>
        <p:spPr>
          <a:xfrm>
            <a:off x="3621989" y="6694300"/>
            <a:ext cx="6764345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かかりつけ医、認知症疾患医療センター</a:t>
            </a:r>
          </a:p>
        </p:txBody>
      </p:sp>
      <p:sp>
        <p:nvSpPr>
          <p:cNvPr id="77" name="矢印: 左右 76">
            <a:extLst>
              <a:ext uri="{FF2B5EF4-FFF2-40B4-BE49-F238E27FC236}">
                <a16:creationId xmlns:a16="http://schemas.microsoft.com/office/drawing/2014/main" id="{CDD361E4-6DAE-4226-AF2E-A0C5727E124D}"/>
              </a:ext>
            </a:extLst>
          </p:cNvPr>
          <p:cNvSpPr/>
          <p:nvPr/>
        </p:nvSpPr>
        <p:spPr>
          <a:xfrm>
            <a:off x="960163" y="7048530"/>
            <a:ext cx="9651454" cy="42855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5A131E-4376-4CB4-8379-58EF2CBFA502}"/>
              </a:ext>
            </a:extLst>
          </p:cNvPr>
          <p:cNvSpPr txBox="1"/>
          <p:nvPr/>
        </p:nvSpPr>
        <p:spPr>
          <a:xfrm>
            <a:off x="1261241" y="7122850"/>
            <a:ext cx="9074250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地域包括支援センター、かかりつけ医、認知症疾患医療センター、あの</a:t>
            </a:r>
            <a:r>
              <a:rPr lang="ja-JP" altLang="en-US" sz="1157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ルーム</a:t>
            </a:r>
          </a:p>
        </p:txBody>
      </p:sp>
    </p:spTree>
    <p:extLst>
      <p:ext uri="{BB962C8B-B14F-4D97-AF65-F5344CB8AC3E}">
        <p14:creationId xmlns:p14="http://schemas.microsoft.com/office/powerpoint/2010/main" val="310004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41950"/>
            <a:ext cx="3591964" cy="7451608"/>
            <a:chOff x="-1267529" y="134010"/>
            <a:chExt cx="4535779" cy="750640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-1246257" y="134010"/>
              <a:ext cx="4427722" cy="1580438"/>
              <a:chOff x="-1246257" y="134010"/>
              <a:chExt cx="4427722" cy="1580438"/>
            </a:xfrm>
          </p:grpSpPr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9DB339B7-EE9A-44ED-8F0A-EA1215813262}"/>
                  </a:ext>
                </a:extLst>
              </p:cNvPr>
              <p:cNvSpPr/>
              <p:nvPr/>
            </p:nvSpPr>
            <p:spPr>
              <a:xfrm>
                <a:off x="-1195003" y="134010"/>
                <a:ext cx="4263174" cy="152445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984" dirty="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351F430-C84F-40B8-A158-1252463EF01E}"/>
                  </a:ext>
                </a:extLst>
              </p:cNvPr>
              <p:cNvSpPr txBox="1"/>
              <p:nvPr/>
            </p:nvSpPr>
            <p:spPr>
              <a:xfrm>
                <a:off x="-1246257" y="134011"/>
                <a:ext cx="4263173" cy="29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23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介護保険サービスを利用したい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0341B29-DDC0-4BEF-9828-E8DB01837A5D}"/>
                  </a:ext>
                </a:extLst>
              </p:cNvPr>
              <p:cNvSpPr txBox="1"/>
              <p:nvPr/>
            </p:nvSpPr>
            <p:spPr>
              <a:xfrm>
                <a:off x="-1219593" y="378906"/>
                <a:ext cx="4401058" cy="70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介護サービスを利用するには、要介護認定の申請をしていただくか、基本チェックリストを受けていただく必要があります。サービスの利用を希望される方は、下記へお問い合わせください。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0393BF8-AA85-465D-9335-57C1A92458F0}"/>
                  </a:ext>
                </a:extLst>
              </p:cNvPr>
              <p:cNvSpPr txBox="1"/>
              <p:nvPr/>
            </p:nvSpPr>
            <p:spPr>
              <a:xfrm>
                <a:off x="-1172525" y="1066045"/>
                <a:ext cx="4279705" cy="40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田辺市やすらぎ対策課　介護保険係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</a:t>
                </a:r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ｰ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26</a:t>
                </a:r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ｰ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4931</a:t>
                </a:r>
              </a:p>
            </p:txBody>
          </p:sp>
          <p:pic>
            <p:nvPicPr>
              <p:cNvPr id="15" name="図 14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852" b="63796" l="25573" r="48281">
                            <a14:foregroundMark x1="27656" y1="54722" x2="29219" y2="53333"/>
                          </a14:backgroundRemoval>
                        </a14:imgEffect>
                      </a14:imgLayer>
                    </a14:imgProps>
                  </a:ext>
                </a:extLst>
              </a:blip>
              <a:srcRect l="25400" t="32201" r="51559" b="35942"/>
              <a:stretch/>
            </p:blipFill>
            <p:spPr bwMode="auto">
              <a:xfrm>
                <a:off x="2262431" y="1270525"/>
                <a:ext cx="705383" cy="44392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" name="グループ化 2"/>
            <p:cNvGrpSpPr/>
            <p:nvPr/>
          </p:nvGrpSpPr>
          <p:grpSpPr>
            <a:xfrm>
              <a:off x="-1231172" y="1764425"/>
              <a:ext cx="4499422" cy="4232568"/>
              <a:chOff x="-1231172" y="1764425"/>
              <a:chExt cx="4499422" cy="4232568"/>
            </a:xfrm>
          </p:grpSpPr>
          <p:sp>
            <p:nvSpPr>
              <p:cNvPr id="28" name="四角形: 角を丸くする 13">
                <a:extLst>
                  <a:ext uri="{FF2B5EF4-FFF2-40B4-BE49-F238E27FC236}">
                    <a16:creationId xmlns:a16="http://schemas.microsoft.com/office/drawing/2014/main" id="{9DB339B7-EE9A-44ED-8F0A-EA1215813262}"/>
                  </a:ext>
                </a:extLst>
              </p:cNvPr>
              <p:cNvSpPr/>
              <p:nvPr/>
            </p:nvSpPr>
            <p:spPr>
              <a:xfrm>
                <a:off x="-1195016" y="1765590"/>
                <a:ext cx="4263174" cy="38282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984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351F430-C84F-40B8-A158-1252463EF01E}"/>
                  </a:ext>
                </a:extLst>
              </p:cNvPr>
              <p:cNvSpPr txBox="1"/>
              <p:nvPr/>
            </p:nvSpPr>
            <p:spPr>
              <a:xfrm>
                <a:off x="-1195016" y="1764425"/>
                <a:ext cx="4263173" cy="29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23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通う場所、交流の機会が欲しい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0341B29-DDC0-4BEF-9828-E8DB01837A5D}"/>
                  </a:ext>
                </a:extLst>
              </p:cNvPr>
              <p:cNvSpPr txBox="1"/>
              <p:nvPr/>
            </p:nvSpPr>
            <p:spPr>
              <a:xfrm>
                <a:off x="-1231172" y="2042175"/>
                <a:ext cx="4499422" cy="395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〇認知症カフェ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認知症の人とその家族、地域の方等、誰でも参加でき、 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ゆったりとお茶を飲みながら情報交換や相談が行える場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所です。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まめひこ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カフェ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日時：毎月第１水曜日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13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30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～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15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00</a:t>
                </a: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場所：よりみちサロン</a:t>
                </a:r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い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おり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田辺市社会福祉協議会　　　　　　　　　　　　　　　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0739-24-8329</a:t>
                </a:r>
              </a:p>
              <a:p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おお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るりふれあい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広場</a:t>
                </a:r>
                <a:endParaRPr lang="en-US" altLang="ja-JP" sz="992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</a:t>
                </a:r>
                <a:r>
                  <a:rPr lang="en-US" altLang="ja-JP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992" b="1" dirty="0" smtClean="0">
                    <a:solidFill>
                      <a:schemeClr val="accent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チームオレンジ「おおるり」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日時：毎月第２火曜日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13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30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～</a:t>
                </a:r>
                <a:r>
                  <a:rPr lang="en-US" altLang="ja-JP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14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30</a:t>
                </a:r>
              </a:p>
              <a:p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場所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：本宮うらら館　ボランティアルーム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田辺市社会福祉協議会　本宮地区事務所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0735-42-0224</a:t>
                </a:r>
              </a:p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チームオレンジとは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認知症になっても住み慣れた地域で生活できるよう、認知症の方を中心として、地域住民やボランティア、認知症サポーターなどがチームになって支え合う仕組みです。</a:t>
                </a:r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田辺市では令和</a:t>
                </a:r>
                <a:r>
                  <a:rPr lang="en-US" altLang="ja-JP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7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年度、</a:t>
                </a:r>
                <a:r>
                  <a:rPr lang="ja-JP" altLang="en-US" sz="992" dirty="0" err="1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おるりふれあい広場を拠点と</a:t>
                </a:r>
                <a:endParaRPr lang="en-US" altLang="ja-JP" sz="992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992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してチームが設置されました。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21" name="図 20"/>
              <p:cNvPicPr/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278" b="58889" l="25000" r="48438">
                            <a14:foregroundMark x1="36094" y1="55833" x2="47604" y2="52778"/>
                            <a14:foregroundMark x1="47604" y1="51574" x2="35208" y2="47315"/>
                            <a14:foregroundMark x1="34583" y1="49259" x2="34583" y2="53519"/>
                            <a14:foregroundMark x1="32813" y1="51204" x2="38698" y2="49259"/>
                            <a14:foregroundMark x1="34375" y1="53889" x2="40625" y2="54259"/>
                            <a14:foregroundMark x1="35677" y1="53889" x2="41302" y2="51204"/>
                            <a14:foregroundMark x1="44740" y1="48148" x2="46927" y2="50000"/>
                            <a14:foregroundMark x1="46927" y1="50000" x2="36979" y2="54630"/>
                          </a14:backgroundRemoval>
                        </a14:imgEffect>
                      </a14:imgLayer>
                    </a14:imgProps>
                  </a:ext>
                </a:extLst>
              </a:blip>
              <a:srcRect l="25016" t="25555" r="51366" b="40470"/>
              <a:stretch/>
            </p:blipFill>
            <p:spPr bwMode="auto">
              <a:xfrm>
                <a:off x="1938445" y="3394838"/>
                <a:ext cx="1129711" cy="67839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" name="グループ化 4"/>
            <p:cNvGrpSpPr/>
            <p:nvPr/>
          </p:nvGrpSpPr>
          <p:grpSpPr>
            <a:xfrm>
              <a:off x="-1267529" y="5670508"/>
              <a:ext cx="4429436" cy="1969908"/>
              <a:chOff x="-1267529" y="5670508"/>
              <a:chExt cx="4429436" cy="1969908"/>
            </a:xfrm>
          </p:grpSpPr>
          <p:sp>
            <p:nvSpPr>
              <p:cNvPr id="23" name="四角形: 角を丸くする 13">
                <a:extLst>
                  <a:ext uri="{FF2B5EF4-FFF2-40B4-BE49-F238E27FC236}">
                    <a16:creationId xmlns:a16="http://schemas.microsoft.com/office/drawing/2014/main" id="{9DB339B7-EE9A-44ED-8F0A-EA1215813262}"/>
                  </a:ext>
                </a:extLst>
              </p:cNvPr>
              <p:cNvSpPr/>
              <p:nvPr/>
            </p:nvSpPr>
            <p:spPr>
              <a:xfrm>
                <a:off x="-1204557" y="5670508"/>
                <a:ext cx="4263174" cy="196990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984" dirty="0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5F63369-8465-4570-8A07-192180A8B883}"/>
                  </a:ext>
                </a:extLst>
              </p:cNvPr>
              <p:cNvSpPr txBox="1"/>
              <p:nvPr/>
            </p:nvSpPr>
            <p:spPr>
              <a:xfrm>
                <a:off x="-1267529" y="5967399"/>
                <a:ext cx="4318847" cy="116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〇高齢者あんしん生活支援事業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65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歳以上のひとり暮らしの方を対象に、身寄りがなく、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入院や施設入所の保証人等でお困りの方を支援する事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業です。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〇権利擁護に関する相談・成年後見制度利用事業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福祉サービスの利用の手続きや成年後見制度の利用等、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権利擁護に関する様々な相談に応じます。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351F430-C84F-40B8-A158-1252463EF01E}"/>
                  </a:ext>
                </a:extLst>
              </p:cNvPr>
              <p:cNvSpPr txBox="1"/>
              <p:nvPr/>
            </p:nvSpPr>
            <p:spPr>
              <a:xfrm>
                <a:off x="-1239128" y="5690427"/>
                <a:ext cx="4263173" cy="29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23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権利擁護に関する相談をしたい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0393BF8-AA85-465D-9335-57C1A92458F0}"/>
                  </a:ext>
                </a:extLst>
              </p:cNvPr>
              <p:cNvSpPr txBox="1"/>
              <p:nvPr/>
            </p:nvSpPr>
            <p:spPr>
              <a:xfrm>
                <a:off x="-1051639" y="7175295"/>
                <a:ext cx="3784591" cy="40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権利擁護センターたなべ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</a:t>
                </a:r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ｰ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24</a:t>
                </a:r>
                <a:r>
                  <a:rPr lang="ja-JP" altLang="en-US" sz="992" dirty="0" err="1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ｰ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8611</a:t>
                </a:r>
              </a:p>
            </p:txBody>
          </p:sp>
          <p:pic>
            <p:nvPicPr>
              <p:cNvPr id="29" name="図 28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7778" b="66389" l="41250" r="85729">
                            <a14:foregroundMark x1="45677" y1="44259" x2="46302" y2="57222"/>
                            <a14:foregroundMark x1="51354" y1="42315" x2="51823" y2="54167"/>
                            <a14:foregroundMark x1="48021" y1="62315" x2="55156" y2="62315"/>
                            <a14:foregroundMark x1="48333" y1="60278" x2="55156" y2="60000"/>
                            <a14:foregroundMark x1="66719" y1="52963" x2="66719" y2="52963"/>
                            <a14:foregroundMark x1="85729" y1="46481" x2="85729" y2="46481"/>
                            <a14:foregroundMark x1="57240" y1="46852" x2="58958" y2="44537"/>
                            <a14:foregroundMark x1="57708" y1="50463" x2="59740" y2="48241"/>
                            <a14:foregroundMark x1="58177" y1="50741" x2="58333" y2="47407"/>
                          </a14:backgroundRemoval>
                        </a14:imgEffect>
                      </a14:imgLayer>
                    </a14:imgProps>
                  </a:ext>
                </a:extLst>
              </a:blip>
              <a:srcRect l="41361" t="38150" r="35989" b="33131"/>
              <a:stretch/>
            </p:blipFill>
            <p:spPr bwMode="auto">
              <a:xfrm>
                <a:off x="2178350" y="7078707"/>
                <a:ext cx="983557" cy="55774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1" name="グループ化 10"/>
          <p:cNvGrpSpPr/>
          <p:nvPr/>
        </p:nvGrpSpPr>
        <p:grpSpPr>
          <a:xfrm>
            <a:off x="3547050" y="169778"/>
            <a:ext cx="3597077" cy="7236600"/>
            <a:chOff x="3147022" y="121429"/>
            <a:chExt cx="4356617" cy="730236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147022" y="121429"/>
              <a:ext cx="4319903" cy="1388148"/>
              <a:chOff x="4115765" y="116569"/>
              <a:chExt cx="3918938" cy="1259303"/>
            </a:xfrm>
          </p:grpSpPr>
          <p:sp>
            <p:nvSpPr>
              <p:cNvPr id="30" name="四角形: 角を丸くする 13">
                <a:extLst>
                  <a:ext uri="{FF2B5EF4-FFF2-40B4-BE49-F238E27FC236}">
                    <a16:creationId xmlns:a16="http://schemas.microsoft.com/office/drawing/2014/main" id="{9DB339B7-EE9A-44ED-8F0A-EA1215813262}"/>
                  </a:ext>
                </a:extLst>
              </p:cNvPr>
              <p:cNvSpPr/>
              <p:nvPr/>
            </p:nvSpPr>
            <p:spPr>
              <a:xfrm>
                <a:off x="4162263" y="121571"/>
                <a:ext cx="3867474" cy="125430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984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351F430-C84F-40B8-A158-1252463EF01E}"/>
                  </a:ext>
                </a:extLst>
              </p:cNvPr>
              <p:cNvSpPr txBox="1"/>
              <p:nvPr/>
            </p:nvSpPr>
            <p:spPr>
              <a:xfrm>
                <a:off x="4115765" y="116569"/>
                <a:ext cx="3867473" cy="268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23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認知症疾患医療センター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0341B29-DDC0-4BEF-9828-E8DB01837A5D}"/>
                  </a:ext>
                </a:extLst>
              </p:cNvPr>
              <p:cNvSpPr txBox="1"/>
              <p:nvPr/>
            </p:nvSpPr>
            <p:spPr>
              <a:xfrm>
                <a:off x="4167230" y="429465"/>
                <a:ext cx="3867473" cy="36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認知症専門医や精神保健福祉士を配置しており、認知症の鑑別診断や治療や医療についての相談に対応しています。　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93BF8-AA85-465D-9335-57C1A92458F0}"/>
                  </a:ext>
                </a:extLst>
              </p:cNvPr>
              <p:cNvSpPr txBox="1"/>
              <p:nvPr/>
            </p:nvSpPr>
            <p:spPr>
              <a:xfrm>
                <a:off x="4221244" y="798797"/>
                <a:ext cx="3541011" cy="49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南和歌山医療センター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認知症疾患医療センター相談室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0739-24-3028</a:t>
                </a:r>
              </a:p>
            </p:txBody>
          </p:sp>
          <p:pic>
            <p:nvPicPr>
              <p:cNvPr id="34" name="図 33"/>
              <p:cNvPicPr/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2593" b="52130" l="38490" r="58438"/>
                        </a14:imgEffect>
                      </a14:imgLayer>
                    </a14:imgProps>
                  </a:ext>
                </a:extLst>
              </a:blip>
              <a:srcRect l="38603" t="23453" r="41915" b="49935"/>
              <a:stretch/>
            </p:blipFill>
            <p:spPr bwMode="auto">
              <a:xfrm>
                <a:off x="7385067" y="849433"/>
                <a:ext cx="598172" cy="48234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6" name="グループ化 5"/>
            <p:cNvGrpSpPr/>
            <p:nvPr/>
          </p:nvGrpSpPr>
          <p:grpSpPr>
            <a:xfrm>
              <a:off x="3189246" y="1596140"/>
              <a:ext cx="4314393" cy="5827657"/>
              <a:chOff x="3189246" y="1596140"/>
              <a:chExt cx="4314393" cy="5827657"/>
            </a:xfrm>
          </p:grpSpPr>
          <p:sp>
            <p:nvSpPr>
              <p:cNvPr id="37" name="四角形: 角を丸くする 13">
                <a:extLst>
                  <a:ext uri="{FF2B5EF4-FFF2-40B4-BE49-F238E27FC236}">
                    <a16:creationId xmlns:a16="http://schemas.microsoft.com/office/drawing/2014/main" id="{9DB339B7-EE9A-44ED-8F0A-EA1215813262}"/>
                  </a:ext>
                </a:extLst>
              </p:cNvPr>
              <p:cNvSpPr/>
              <p:nvPr/>
            </p:nvSpPr>
            <p:spPr>
              <a:xfrm>
                <a:off x="3198276" y="1596140"/>
                <a:ext cx="4263174" cy="582313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984" dirty="0"/>
                  <a:t>　　　　　　　　　　　　　　　　　　　　　　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351F430-C84F-40B8-A158-1252463EF01E}"/>
                  </a:ext>
                </a:extLst>
              </p:cNvPr>
              <p:cNvSpPr txBox="1"/>
              <p:nvPr/>
            </p:nvSpPr>
            <p:spPr>
              <a:xfrm>
                <a:off x="3189246" y="1621409"/>
                <a:ext cx="4263173" cy="29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323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認知症初期集中支援チーム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0341B29-DDC0-4BEF-9828-E8DB01837A5D}"/>
                  </a:ext>
                </a:extLst>
              </p:cNvPr>
              <p:cNvSpPr txBox="1"/>
              <p:nvPr/>
            </p:nvSpPr>
            <p:spPr>
              <a:xfrm>
                <a:off x="3192803" y="1893949"/>
                <a:ext cx="4301806" cy="101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認知症サポート医と保健師、社会福祉士で構成されたチームです。認知症になっても、本人の意思が尊重され、できる限り住み慣れた地域で安心して暮らし続けられるように、支援を行います。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3272323" y="2664529"/>
                <a:ext cx="4231316" cy="1395420"/>
                <a:chOff x="23910" y="251282"/>
                <a:chExt cx="6976044" cy="2300589"/>
              </a:xfrm>
            </p:grpSpPr>
            <p:sp>
              <p:nvSpPr>
                <p:cNvPr id="41" name="正方形/長方形 40"/>
                <p:cNvSpPr/>
                <p:nvPr/>
              </p:nvSpPr>
              <p:spPr>
                <a:xfrm>
                  <a:off x="2509934" y="306691"/>
                  <a:ext cx="1856095" cy="222612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0796" tIns="50398" rIns="100796" bIns="5039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 sz="1984"/>
                </a:p>
              </p:txBody>
            </p:sp>
            <p:grpSp>
              <p:nvGrpSpPr>
                <p:cNvPr id="42" name="グループ化 41"/>
                <p:cNvGrpSpPr/>
                <p:nvPr/>
              </p:nvGrpSpPr>
              <p:grpSpPr>
                <a:xfrm>
                  <a:off x="23910" y="251282"/>
                  <a:ext cx="6976044" cy="2300589"/>
                  <a:chOff x="23910" y="251282"/>
                  <a:chExt cx="6976044" cy="2300589"/>
                </a:xfrm>
              </p:grpSpPr>
              <p:sp>
                <p:nvSpPr>
                  <p:cNvPr id="43" name="正方形/長方形 42"/>
                  <p:cNvSpPr/>
                  <p:nvPr/>
                </p:nvSpPr>
                <p:spPr>
                  <a:xfrm>
                    <a:off x="4967385" y="325744"/>
                    <a:ext cx="1856095" cy="222612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00796" tIns="50398" rIns="100796" bIns="5039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 sz="1984"/>
                  </a:p>
                </p:txBody>
              </p:sp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1685599" y="977356"/>
                    <a:ext cx="809336" cy="729340"/>
                    <a:chOff x="18724" y="120106"/>
                    <a:chExt cx="809336" cy="729340"/>
                  </a:xfrm>
                </p:grpSpPr>
                <p:sp>
                  <p:nvSpPr>
                    <p:cNvPr id="60" name="直角三角形 59"/>
                    <p:cNvSpPr/>
                    <p:nvPr/>
                  </p:nvSpPr>
                  <p:spPr>
                    <a:xfrm rot="19204604" flipH="1">
                      <a:off x="18724" y="120106"/>
                      <a:ext cx="600074" cy="600076"/>
                    </a:xfrm>
                    <a:prstGeom prst="rt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00796" tIns="50398" rIns="100796" bIns="50398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1157" kern="100"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altLang="en-US" sz="1157" kern="100"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テキスト ボックス 56"/>
                    <p:cNvSpPr txBox="1"/>
                    <p:nvPr/>
                  </p:nvSpPr>
                  <p:spPr>
                    <a:xfrm>
                      <a:off x="242149" y="167057"/>
                      <a:ext cx="585911" cy="682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eaVert" wrap="square" lIns="100796" tIns="50398" rIns="100796" bIns="5039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/>
                      <a:r>
                        <a:rPr lang="ja-JP" altLang="en-US" sz="992" kern="100" dirty="0"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相談</a:t>
                      </a:r>
                      <a:endParaRPr lang="ja-JP" altLang="en-US" sz="772" kern="100" dirty="0"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4123476" y="981229"/>
                    <a:ext cx="828909" cy="725467"/>
                    <a:chOff x="-849" y="123979"/>
                    <a:chExt cx="828909" cy="725467"/>
                  </a:xfrm>
                </p:grpSpPr>
                <p:sp>
                  <p:nvSpPr>
                    <p:cNvPr id="58" name="直角三角形 57"/>
                    <p:cNvSpPr/>
                    <p:nvPr/>
                  </p:nvSpPr>
                  <p:spPr>
                    <a:xfrm rot="19202713" flipH="1">
                      <a:off x="-849" y="123979"/>
                      <a:ext cx="600501" cy="600501"/>
                    </a:xfrm>
                    <a:prstGeom prst="rt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100796" tIns="50398" rIns="100796" bIns="50398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1157" kern="100"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altLang="en-US" sz="1157" kern="100"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テキスト ボックス 57"/>
                    <p:cNvSpPr txBox="1"/>
                    <p:nvPr/>
                  </p:nvSpPr>
                  <p:spPr>
                    <a:xfrm>
                      <a:off x="242147" y="167057"/>
                      <a:ext cx="585913" cy="682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eaVert" wrap="square" lIns="100796" tIns="50398" rIns="100796" bIns="5039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/>
                      <a:r>
                        <a:rPr lang="ja-JP" altLang="en-US" sz="992" kern="100" dirty="0"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支援</a:t>
                      </a:r>
                      <a:endParaRPr lang="ja-JP" altLang="en-US" sz="772" kern="100" dirty="0"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pic>
                <p:nvPicPr>
                  <p:cNvPr id="46" name="図 45"/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61771" t="18855" r="6124" b="15364"/>
                  <a:stretch/>
                </p:blipFill>
                <p:spPr bwMode="auto">
                  <a:xfrm>
                    <a:off x="5507554" y="1584499"/>
                    <a:ext cx="934296" cy="929741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grpSp>
                <p:nvGrpSpPr>
                  <p:cNvPr id="47" name="グループ化 46"/>
                  <p:cNvGrpSpPr/>
                  <p:nvPr/>
                </p:nvGrpSpPr>
                <p:grpSpPr>
                  <a:xfrm>
                    <a:off x="23910" y="251282"/>
                    <a:ext cx="6976044" cy="2280785"/>
                    <a:chOff x="23912" y="251348"/>
                    <a:chExt cx="6976790" cy="2281387"/>
                  </a:xfrm>
                </p:grpSpPr>
                <p:grpSp>
                  <p:nvGrpSpPr>
                    <p:cNvPr id="52" name="グループ化 51"/>
                    <p:cNvGrpSpPr/>
                    <p:nvPr/>
                  </p:nvGrpSpPr>
                  <p:grpSpPr>
                    <a:xfrm>
                      <a:off x="23912" y="251348"/>
                      <a:ext cx="6976790" cy="2281387"/>
                      <a:chOff x="23920" y="251361"/>
                      <a:chExt cx="6979144" cy="2281506"/>
                    </a:xfrm>
                  </p:grpSpPr>
                  <p:sp>
                    <p:nvSpPr>
                      <p:cNvPr id="54" name="正方形/長方形 53"/>
                      <p:cNvSpPr/>
                      <p:nvPr/>
                    </p:nvSpPr>
                    <p:spPr>
                      <a:xfrm>
                        <a:off x="23920" y="306738"/>
                        <a:ext cx="1856096" cy="222612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100796" tIns="50398" rIns="100796" bIns="50398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 sz="1984"/>
                      </a:p>
                    </p:txBody>
                  </p:sp>
                  <p:sp>
                    <p:nvSpPr>
                      <p:cNvPr id="55" name="テキスト ボックス 50"/>
                      <p:cNvSpPr txBox="1"/>
                      <p:nvPr/>
                    </p:nvSpPr>
                    <p:spPr>
                      <a:xfrm>
                        <a:off x="45375" y="658852"/>
                        <a:ext cx="1855469" cy="63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00796" tIns="50398" rIns="100796" bIns="5039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ja-JP" altLang="en-US" sz="992" kern="100" dirty="0">
                            <a:ea typeface="HG丸ｺﾞｼｯｸM-PRO" panose="020F0600000000000000" pitchFamily="50" charset="-128"/>
                            <a:cs typeface="Times New Roman" panose="02020603050405020304" pitchFamily="18" charset="0"/>
                          </a:rPr>
                          <a:t>もしかして、</a:t>
                        </a:r>
                        <a:endParaRPr lang="en-US" altLang="ja-JP" sz="992" kern="100" dirty="0"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endParaRPr>
                      </a:p>
                      <a:p>
                        <a:pPr algn="ctr"/>
                        <a:r>
                          <a:rPr lang="ja-JP" altLang="en-US" sz="992" kern="100" dirty="0">
                            <a:ea typeface="HG丸ｺﾞｼｯｸM-PRO" panose="020F0600000000000000" pitchFamily="50" charset="-128"/>
                            <a:cs typeface="Times New Roman" panose="02020603050405020304" pitchFamily="18" charset="0"/>
                          </a:rPr>
                          <a:t>認知症？</a:t>
                        </a:r>
                        <a:endParaRPr lang="ja-JP" altLang="en-US" sz="772" kern="100" dirty="0">
                          <a:ea typeface="游明朝" panose="02020400000000000000" pitchFamily="18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6" name="テキスト ボックス 69"/>
                      <p:cNvSpPr txBox="1"/>
                      <p:nvPr/>
                    </p:nvSpPr>
                    <p:spPr>
                      <a:xfrm>
                        <a:off x="2470823" y="251361"/>
                        <a:ext cx="1897149" cy="996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00796" tIns="50398" rIns="100796" bIns="5039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ja-JP" altLang="en-US" sz="992" kern="100" dirty="0">
                            <a:ea typeface="HG丸ｺﾞｼｯｸM-PRO" panose="020F0600000000000000" pitchFamily="50" charset="-128"/>
                            <a:cs typeface="Times New Roman" panose="02020603050405020304" pitchFamily="18" charset="0"/>
                          </a:rPr>
                          <a:t>認知症初期集中支援チームが対応します！</a:t>
                        </a:r>
                        <a:endParaRPr lang="ja-JP" altLang="en-US" sz="992" kern="100" dirty="0">
                          <a:ea typeface="游明朝" panose="02020400000000000000" pitchFamily="18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7" name="テキスト ボックス 70"/>
                      <p:cNvSpPr txBox="1"/>
                      <p:nvPr/>
                    </p:nvSpPr>
                    <p:spPr>
                      <a:xfrm>
                        <a:off x="4964889" y="251361"/>
                        <a:ext cx="2038175" cy="117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100796" tIns="50398" rIns="100796" bIns="5039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ja-JP" altLang="en-US" sz="992" kern="100" dirty="0">
                            <a:ea typeface="HG丸ｺﾞｼｯｸM-PRO" panose="020F0600000000000000" pitchFamily="50" charset="-128"/>
                            <a:cs typeface="Times New Roman" panose="02020603050405020304" pitchFamily="18" charset="0"/>
                          </a:rPr>
                          <a:t>適切な医療や介護サービス利用に繋げます。</a:t>
                        </a:r>
                        <a:endParaRPr lang="ja-JP" altLang="en-US" sz="992" kern="100" dirty="0">
                          <a:ea typeface="游明朝" panose="02020400000000000000" pitchFamily="18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pic>
                  <p:nvPicPr>
                    <p:cNvPr id="53" name="図 52"/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64494" t="17072" r="6268" b="15407"/>
                    <a:stretch/>
                  </p:blipFill>
                  <p:spPr bwMode="auto">
                    <a:xfrm>
                      <a:off x="521409" y="1391402"/>
                      <a:ext cx="871149" cy="911246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pic>
                <p:nvPicPr>
                  <p:cNvPr id="48" name="図 47"/>
                  <p:cNvPicPr>
                    <a:picLocks noChangeAspect="1"/>
                  </p:cNvPicPr>
                  <p:nvPr/>
                </p:nvPicPr>
                <p:blipFill rotWithShape="1">
                  <a:blip r:embed="rId12"/>
                  <a:srcRect l="86996" t="23951" r="4118" b="31205"/>
                  <a:stretch/>
                </p:blipFill>
                <p:spPr bwMode="auto">
                  <a:xfrm>
                    <a:off x="3720015" y="1464157"/>
                    <a:ext cx="327886" cy="707578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9" name="図 48"/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67361" t="19110" r="12861" b="14710"/>
                  <a:stretch/>
                </p:blipFill>
                <p:spPr bwMode="auto">
                  <a:xfrm>
                    <a:off x="2925416" y="1429905"/>
                    <a:ext cx="460571" cy="659112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0" name="図 49"/>
                  <p:cNvPicPr>
                    <a:picLocks noChangeAspect="1"/>
                  </p:cNvPicPr>
                  <p:nvPr/>
                </p:nvPicPr>
                <p:blipFill rotWithShape="1">
                  <a:blip r:embed="rId14"/>
                  <a:srcRect l="65928" t="17072" r="14007" b="15220"/>
                  <a:stretch/>
                </p:blipFill>
                <p:spPr bwMode="auto">
                  <a:xfrm>
                    <a:off x="3304270" y="1787165"/>
                    <a:ext cx="459297" cy="706929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51" name="図 50"/>
                  <p:cNvPicPr>
                    <a:picLocks noChangeAspect="1"/>
                  </p:cNvPicPr>
                  <p:nvPr/>
                </p:nvPicPr>
                <p:blipFill rotWithShape="1">
                  <a:blip r:embed="rId15"/>
                  <a:srcRect l="68794" t="20894" r="22606" b="30695"/>
                  <a:stretch/>
                </p:blipFill>
                <p:spPr bwMode="auto">
                  <a:xfrm>
                    <a:off x="2826689" y="1776157"/>
                    <a:ext cx="306198" cy="736657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0341B29-DDC0-4BEF-9828-E8DB01837A5D}"/>
                  </a:ext>
                </a:extLst>
              </p:cNvPr>
              <p:cNvSpPr txBox="1"/>
              <p:nvPr/>
            </p:nvSpPr>
            <p:spPr>
              <a:xfrm>
                <a:off x="3198275" y="4182158"/>
                <a:ext cx="4263174" cy="132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□もの忘れで困ってきている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□どこに相談していいかわからない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□支援について詳しく知りたい　　　　など</a:t>
                </a:r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まずはお住いの地域の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「地域包括支援センター」にご相談ください。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0393BF8-AA85-465D-9335-57C1A92458F0}"/>
                  </a:ext>
                </a:extLst>
              </p:cNvPr>
              <p:cNvSpPr txBox="1"/>
              <p:nvPr/>
            </p:nvSpPr>
            <p:spPr>
              <a:xfrm>
                <a:off x="3207425" y="5142568"/>
                <a:ext cx="4233879" cy="228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&lt;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問い合わせ先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&gt;</a:t>
                </a:r>
              </a:p>
              <a:p>
                <a:endParaRPr lang="en-US" altLang="ja-JP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田辺地域型地域包括支援センター　</a:t>
                </a:r>
                <a:r>
                  <a:rPr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　</a:t>
                </a:r>
                <a:endParaRPr lang="en-US" altLang="ja-JP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en-US" altLang="ja-JP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1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0739-26-9906</a:t>
                </a:r>
              </a:p>
              <a:p>
                <a:pPr algn="ctr"/>
                <a:endParaRPr lang="en-US" altLang="ja-JP" sz="110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endParaRPr lang="en-US" altLang="ja-JP" sz="7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各行政局管内　地域包括支援センター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</a:t>
                </a:r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龍　神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0739-78-0081</a:t>
                </a:r>
              </a:p>
              <a:p>
                <a:pPr algn="ctr"/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中辺路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0739-64-0516</a:t>
                </a:r>
              </a:p>
              <a:p>
                <a:pPr algn="ctr"/>
                <a:endParaRPr lang="en-US" altLang="ja-JP" sz="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大　塔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0739-48-0085</a:t>
                </a:r>
              </a:p>
              <a:p>
                <a:pPr algn="ctr"/>
                <a:endParaRPr lang="en-US" altLang="ja-JP" sz="55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本　宮　　　　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TEL</a:t>
                </a:r>
                <a:r>
                  <a:rPr lang="ja-JP" altLang="en-US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</a:t>
                </a:r>
                <a:r>
                  <a:rPr lang="en-US" altLang="ja-JP" sz="992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0735-42-0082</a:t>
                </a:r>
              </a:p>
              <a:p>
                <a:endParaRPr lang="en-US" altLang="ja-JP" sz="992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7305808" y="931654"/>
            <a:ext cx="3560361" cy="5828995"/>
            <a:chOff x="7568017" y="1197384"/>
            <a:chExt cx="4492126" cy="5828995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72031B2-07CB-46CA-ACF0-F2632C8EB9ED}"/>
                </a:ext>
              </a:extLst>
            </p:cNvPr>
            <p:cNvSpPr/>
            <p:nvPr/>
          </p:nvSpPr>
          <p:spPr>
            <a:xfrm>
              <a:off x="7897911" y="1197384"/>
              <a:ext cx="3832335" cy="141427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8D8D174-1DD2-4F31-A1D8-1ED706313BF7}"/>
                </a:ext>
              </a:extLst>
            </p:cNvPr>
            <p:cNvSpPr txBox="1"/>
            <p:nvPr/>
          </p:nvSpPr>
          <p:spPr>
            <a:xfrm>
              <a:off x="7568017" y="1378657"/>
              <a:ext cx="4492126" cy="104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086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もの忘れ安心</a:t>
              </a:r>
              <a:endParaRPr lang="en-US" altLang="ja-JP" sz="3086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3086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ガイドブック</a:t>
              </a:r>
              <a:endParaRPr lang="en-US" altLang="ja-JP" sz="3086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65" name="図 64"/>
            <p:cNvPicPr/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5093" b="75463" l="5417" r="38125">
                          <a14:foregroundMark x1="30000" y1="58704" x2="29531" y2="62222"/>
                          <a14:foregroundMark x1="30000" y1="58426" x2="30000" y2="62778"/>
                          <a14:foregroundMark x1="29167" y1="59537" x2="29167" y2="59537"/>
                          <a14:foregroundMark x1="29688" y1="47963" x2="22656" y2="54074"/>
                          <a14:foregroundMark x1="22500" y1="55833" x2="24948" y2="54352"/>
                          <a14:foregroundMark x1="29688" y1="48611" x2="29688" y2="48611"/>
                          <a14:foregroundMark x1="29688" y1="48611" x2="29688" y2="48611"/>
                          <a14:foregroundMark x1="29688" y1="48611" x2="29688" y2="48611"/>
                          <a14:foregroundMark x1="29688" y1="48241" x2="29688" y2="48241"/>
                          <a14:foregroundMark x1="29844" y1="47130" x2="29844" y2="47130"/>
                          <a14:foregroundMark x1="29844" y1="46852" x2="29844" y2="46852"/>
                          <a14:foregroundMark x1="29844" y1="46852" x2="29844" y2="46852"/>
                          <a14:foregroundMark x1="29531" y1="47130" x2="25469" y2="56111"/>
                          <a14:foregroundMark x1="21042" y1="58704" x2="21042" y2="58704"/>
                          <a14:foregroundMark x1="21042" y1="58704" x2="21042" y2="60185"/>
                          <a14:foregroundMark x1="21042" y1="60185" x2="21042" y2="60185"/>
                          <a14:foregroundMark x1="21042" y1="60185" x2="21042" y2="63611"/>
                          <a14:foregroundMark x1="21354" y1="63611" x2="21354" y2="63611"/>
                          <a14:foregroundMark x1="21510" y1="63611" x2="20885" y2="63611"/>
                          <a14:foregroundMark x1="19271" y1="62500" x2="19271" y2="62500"/>
                          <a14:foregroundMark x1="20573" y1="61574" x2="20573" y2="61574"/>
                          <a14:foregroundMark x1="21198" y1="61296" x2="24323" y2="61852"/>
                          <a14:foregroundMark x1="27708" y1="61852" x2="27708" y2="61852"/>
                          <a14:foregroundMark x1="28073" y1="61852" x2="28073" y2="61852"/>
                          <a14:foregroundMark x1="27865" y1="62778" x2="27708" y2="64167"/>
                          <a14:foregroundMark x1="27708" y1="64167" x2="26563" y2="65093"/>
                          <a14:foregroundMark x1="25260" y1="65093" x2="25260" y2="65093"/>
                          <a14:foregroundMark x1="25260" y1="64167" x2="20885" y2="64167"/>
                          <a14:foregroundMark x1="19583" y1="63056" x2="18906" y2="63333"/>
                          <a14:foregroundMark x1="18594" y1="63333" x2="16667" y2="63889"/>
                          <a14:foregroundMark x1="15990" y1="63889" x2="15990" y2="63889"/>
                          <a14:foregroundMark x1="15833" y1="63889" x2="15833" y2="63889"/>
                          <a14:foregroundMark x1="15833" y1="63889" x2="15833" y2="63889"/>
                          <a14:foregroundMark x1="15833" y1="63889" x2="15833" y2="63889"/>
                          <a14:foregroundMark x1="15833" y1="63889" x2="14844" y2="63889"/>
                          <a14:foregroundMark x1="14531" y1="63889" x2="14531" y2="63889"/>
                          <a14:foregroundMark x1="14531" y1="63889" x2="14531" y2="63889"/>
                          <a14:foregroundMark x1="14531" y1="63889" x2="14531" y2="63889"/>
                          <a14:foregroundMark x1="14531" y1="63889" x2="14063" y2="64815"/>
                          <a14:foregroundMark x1="14219" y1="63889" x2="14219" y2="60185"/>
                          <a14:foregroundMark x1="12396" y1="32500" x2="12396" y2="32500"/>
                          <a14:foregroundMark x1="21406" y1="29630" x2="21406" y2="29630"/>
                          <a14:foregroundMark x1="20677" y1="29259" x2="20677" y2="29259"/>
                          <a14:foregroundMark x1="20885" y1="28611" x2="20885" y2="28611"/>
                          <a14:foregroundMark x1="33333" y1="35185" x2="33542" y2="37500"/>
                          <a14:foregroundMark x1="8750" y1="48519" x2="8229" y2="49074"/>
                          <a14:foregroundMark x1="9427" y1="67407" x2="9427" y2="66296"/>
                          <a14:foregroundMark x1="33125" y1="67963" x2="33542" y2="67222"/>
                          <a14:foregroundMark x1="36823" y1="53519" x2="35885" y2="52963"/>
                        </a14:backgroundRemoval>
                      </a14:imgEffect>
                    </a14:imgLayer>
                  </a14:imgProps>
                </a:ext>
              </a:extLst>
            </a:blip>
            <a:srcRect l="5515" t="25553" r="61802" b="28240"/>
            <a:stretch/>
          </p:blipFill>
          <p:spPr bwMode="auto">
            <a:xfrm>
              <a:off x="7956181" y="3633420"/>
              <a:ext cx="3734379" cy="23058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897912" y="6577923"/>
              <a:ext cx="3837810" cy="44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57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作成</a:t>
              </a:r>
              <a:endParaRPr lang="en-US" altLang="ja-JP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157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田辺地域型地域包括支援センター</a:t>
              </a:r>
              <a:endParaRPr lang="en-US" altLang="ja-JP" sz="115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7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471</Words>
  <Application>Microsoft Office PowerPoint</Application>
  <PresentationFormat>ユーザー設定</PresentationFormat>
  <Paragraphs>132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HGP創英角ﾎﾟｯﾌﾟ体</vt:lpstr>
      <vt:lpstr>HG丸ｺﾞｼｯｸM-PRO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tanabe</dc:creator>
  <cp:lastModifiedBy>tanabe</cp:lastModifiedBy>
  <cp:revision>77</cp:revision>
  <cp:lastPrinted>2026-03-25T04:46:22Z</cp:lastPrinted>
  <dcterms:created xsi:type="dcterms:W3CDTF">2021-04-23T01:17:38Z</dcterms:created>
  <dcterms:modified xsi:type="dcterms:W3CDTF">2026-03-25T04:53:28Z</dcterms:modified>
</cp:coreProperties>
</file>